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82" r:id="rId22"/>
    <p:sldId id="283" r:id="rId23"/>
    <p:sldId id="284" r:id="rId24"/>
    <p:sldId id="285" r:id="rId25"/>
    <p:sldId id="286" r:id="rId26"/>
    <p:sldId id="290" r:id="rId27"/>
    <p:sldId id="291" r:id="rId28"/>
    <p:sldId id="292" r:id="rId29"/>
    <p:sldId id="293" r:id="rId30"/>
    <p:sldId id="287" r:id="rId31"/>
    <p:sldId id="288" r:id="rId32"/>
    <p:sldId id="275" r:id="rId33"/>
    <p:sldId id="276" r:id="rId34"/>
    <p:sldId id="277" r:id="rId35"/>
  </p:sldIdLst>
  <p:sldSz cx="12192000" cy="6858000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Quattrocento Sans" panose="020B0502050000020003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jBUWVY7d7/qym7/04hkMufYuQsm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76252"/>
  </p:normalViewPr>
  <p:slideViewPr>
    <p:cSldViewPr snapToGrid="0">
      <p:cViewPr varScale="1">
        <p:scale>
          <a:sx n="85" d="100"/>
          <a:sy n="85" d="100"/>
        </p:scale>
        <p:origin x="135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Welcome to Git 101, Pankaj Intro, Ryan Intro</a:t>
            </a:r>
            <a:endParaRPr/>
          </a:p>
        </p:txBody>
      </p:sp>
      <p:sp>
        <p:nvSpPr>
          <p:cNvPr id="94" name="Google Shape;9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6" name="Google Shape;166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7" name="Google Shape;177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5" name="Google Shape;185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2" name="Google Shape;192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0" name="Google Shape;200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8" name="Google Shape;208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6" name="Google Shape;216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4" name="Google Shape;224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2" name="Google Shape;232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9" name="Google Shape;23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7b3b93f4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87b3b93f4f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0" name="Google Shape;100;g87b3b93f4f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29902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Make notes for this …….</a:t>
            </a:r>
            <a:endParaRPr/>
          </a:p>
        </p:txBody>
      </p:sp>
      <p:sp>
        <p:nvSpPr>
          <p:cNvPr id="246" name="Google Shape;246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Maybe in HD this year though. We will make sure it's at least 1080p</a:t>
            </a:r>
            <a:endParaRPr/>
          </a:p>
        </p:txBody>
      </p:sp>
      <p:sp>
        <p:nvSpPr>
          <p:cNvPr id="254" name="Google Shape;25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0" name="Google Shape;26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9" name="Google Shape;11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6" name="Google Shape;126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4" name="Google Shape;134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2" name="Google Shape;14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0" name="Google Shape;150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8" name="Google Shape;15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4695" y="2557902"/>
            <a:ext cx="3423519" cy="11840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" name="Google Shape;20;p23"/>
          <p:cNvCxnSpPr/>
          <p:nvPr/>
        </p:nvCxnSpPr>
        <p:spPr>
          <a:xfrm>
            <a:off x="5877645" y="1219200"/>
            <a:ext cx="0" cy="4543425"/>
          </a:xfrm>
          <a:prstGeom prst="straightConnector1">
            <a:avLst/>
          </a:prstGeom>
          <a:noFill/>
          <a:ln w="76200" cap="flat" cmpd="sng">
            <a:solidFill>
              <a:srgbClr val="7030A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" name="Google Shape;21;p23"/>
          <p:cNvSpPr txBox="1">
            <a:spLocks noGrp="1"/>
          </p:cNvSpPr>
          <p:nvPr>
            <p:ph type="body" idx="1"/>
          </p:nvPr>
        </p:nvSpPr>
        <p:spPr>
          <a:xfrm>
            <a:off x="6265869" y="2483910"/>
            <a:ext cx="5926137" cy="1410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600"/>
              <a:buNone/>
              <a:defRPr sz="96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body" idx="2"/>
          </p:nvPr>
        </p:nvSpPr>
        <p:spPr>
          <a:xfrm>
            <a:off x="6265863" y="4071946"/>
            <a:ext cx="5715000" cy="148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>
            <a:spLocks noGrp="1"/>
          </p:cNvSpPr>
          <p:nvPr>
            <p:ph type="pic" idx="2"/>
          </p:nvPr>
        </p:nvSpPr>
        <p:spPr>
          <a:xfrm>
            <a:off x="5183188" y="987433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4"/>
          <p:cNvSpPr txBox="1">
            <a:spLocks noGrp="1"/>
          </p:cNvSpPr>
          <p:nvPr>
            <p:ph type="title"/>
          </p:nvPr>
        </p:nvSpPr>
        <p:spPr>
          <a:xfrm rot="5400000">
            <a:off x="7133433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body" idx="1"/>
          </p:nvPr>
        </p:nvSpPr>
        <p:spPr>
          <a:xfrm rot="5400000">
            <a:off x="1799434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4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815672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8200" y="1558637"/>
            <a:ext cx="10515600" cy="426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>
            <a:spLocks noGrp="1"/>
          </p:cNvSpPr>
          <p:nvPr>
            <p:ph type="title"/>
          </p:nvPr>
        </p:nvSpPr>
        <p:spPr>
          <a:xfrm>
            <a:off x="831851" y="1709746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body" idx="1"/>
          </p:nvPr>
        </p:nvSpPr>
        <p:spPr>
          <a:xfrm>
            <a:off x="831851" y="4589471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8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body" idx="3"/>
          </p:nvPr>
        </p:nvSpPr>
        <p:spPr>
          <a:xfrm>
            <a:off x="6172203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body" idx="4"/>
          </p:nvPr>
        </p:nvSpPr>
        <p:spPr>
          <a:xfrm>
            <a:off x="6172203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28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8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8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9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0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31"/>
          <p:cNvSpPr txBox="1">
            <a:spLocks noGrp="1"/>
          </p:cNvSpPr>
          <p:nvPr>
            <p:ph type="body" idx="1"/>
          </p:nvPr>
        </p:nvSpPr>
        <p:spPr>
          <a:xfrm>
            <a:off x="5183188" y="987433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9" name="Google Shape;69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8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2"/>
          <p:cNvSpPr/>
          <p:nvPr/>
        </p:nvSpPr>
        <p:spPr>
          <a:xfrm>
            <a:off x="1" y="6061588"/>
            <a:ext cx="12192000" cy="796412"/>
          </a:xfrm>
          <a:prstGeom prst="rect">
            <a:avLst/>
          </a:prstGeom>
          <a:solidFill>
            <a:srgbClr val="7043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2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1788" y="6169862"/>
            <a:ext cx="1649515" cy="6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1698579" y="6147475"/>
            <a:ext cx="401820" cy="59973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7234866" y="2867320"/>
            <a:ext cx="4654209" cy="591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43A2"/>
              </a:buClr>
              <a:buSzPts val="3600"/>
              <a:buNone/>
            </a:pPr>
            <a:r>
              <a:rPr lang="en-US" sz="3600">
                <a:solidFill>
                  <a:srgbClr val="7043A2"/>
                </a:solidFill>
              </a:rPr>
              <a:t>Git 101 Workshop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 Commit?</a:t>
            </a:r>
            <a:endParaRPr/>
          </a:p>
        </p:txBody>
      </p:sp>
      <p:sp>
        <p:nvSpPr>
          <p:cNvPr id="169" name="Google Shape;169;p9"/>
          <p:cNvSpPr txBox="1">
            <a:spLocks noGrp="1"/>
          </p:cNvSpPr>
          <p:nvPr>
            <p:ph type="body" idx="1"/>
          </p:nvPr>
        </p:nvSpPr>
        <p:spPr>
          <a:xfrm>
            <a:off x="838200" y="2207994"/>
            <a:ext cx="10515600" cy="13435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Commit is basically a snapshot of your code at that particular time. It is similar to saving your progress just like you save your progress in a game. 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70" name="Google Shape;170;p9"/>
          <p:cNvPicPr preferRelativeResize="0"/>
          <p:nvPr/>
        </p:nvPicPr>
        <p:blipFill rotWithShape="1">
          <a:blip r:embed="rId3">
            <a:alphaModFix/>
          </a:blip>
          <a:srcRect l="-1482" t="18403" r="70040" b="56966"/>
          <a:stretch/>
        </p:blipFill>
        <p:spPr>
          <a:xfrm>
            <a:off x="3954143" y="3602163"/>
            <a:ext cx="3469211" cy="157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9"/>
          <p:cNvSpPr txBox="1"/>
          <p:nvPr/>
        </p:nvSpPr>
        <p:spPr>
          <a:xfrm>
            <a:off x="3620893" y="4841455"/>
            <a:ext cx="2067855" cy="38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Initial Commit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9"/>
          <p:cNvSpPr txBox="1"/>
          <p:nvPr/>
        </p:nvSpPr>
        <p:spPr>
          <a:xfrm>
            <a:off x="5204467" y="3813611"/>
            <a:ext cx="2332745" cy="38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Added a new feature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9"/>
          <p:cNvSpPr txBox="1"/>
          <p:nvPr/>
        </p:nvSpPr>
        <p:spPr>
          <a:xfrm>
            <a:off x="7518334" y="4302242"/>
            <a:ext cx="2067855" cy="382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Master branch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 Branch?</a:t>
            </a:r>
            <a:endParaRPr/>
          </a:p>
        </p:txBody>
      </p:sp>
      <p:pic>
        <p:nvPicPr>
          <p:cNvPr id="180" name="Google Shape;18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92738" y="1736724"/>
            <a:ext cx="4027424" cy="374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8200" y="2626506"/>
            <a:ext cx="6131498" cy="215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 Branch?</a:t>
            </a:r>
            <a:endParaRPr/>
          </a:p>
        </p:txBody>
      </p:sp>
      <p:pic>
        <p:nvPicPr>
          <p:cNvPr id="188" name="Google Shape;18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43451" y="1644337"/>
            <a:ext cx="8105098" cy="41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Basics of GitHub</a:t>
            </a:r>
            <a:endParaRPr/>
          </a:p>
        </p:txBody>
      </p:sp>
      <p:sp>
        <p:nvSpPr>
          <p:cNvPr id="195" name="Google Shape;195;p12"/>
          <p:cNvSpPr txBox="1">
            <a:spLocks noGrp="1"/>
          </p:cNvSpPr>
          <p:nvPr>
            <p:ph type="body" idx="1"/>
          </p:nvPr>
        </p:nvSpPr>
        <p:spPr>
          <a:xfrm>
            <a:off x="838200" y="1744051"/>
            <a:ext cx="6222167" cy="238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is Cloning?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is git push and git pull?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is a fork?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196" name="Google Shape;196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13363" y="2935939"/>
            <a:ext cx="5521739" cy="31059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Cloning?</a:t>
            </a:r>
            <a:endParaRPr/>
          </a:p>
        </p:txBody>
      </p:sp>
      <p:pic>
        <p:nvPicPr>
          <p:cNvPr id="203" name="Google Shape;203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475751" y="1446659"/>
            <a:ext cx="5356485" cy="3555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3"/>
          <p:cNvSpPr txBox="1"/>
          <p:nvPr/>
        </p:nvSpPr>
        <p:spPr>
          <a:xfrm>
            <a:off x="568377" y="2237112"/>
            <a:ext cx="6222167" cy="2383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Cloning a Repository essentially means downloading a copy of the remote repository to your computer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Git push?</a:t>
            </a:r>
            <a:endParaRPr/>
          </a:p>
        </p:txBody>
      </p:sp>
      <p:sp>
        <p:nvSpPr>
          <p:cNvPr id="211" name="Google Shape;211;p14"/>
          <p:cNvSpPr txBox="1">
            <a:spLocks noGrp="1"/>
          </p:cNvSpPr>
          <p:nvPr>
            <p:ph type="body" idx="1"/>
          </p:nvPr>
        </p:nvSpPr>
        <p:spPr>
          <a:xfrm>
            <a:off x="733269" y="2308315"/>
            <a:ext cx="6506980" cy="149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Uploading your commits/changes from your local repo to the remote repo</a:t>
            </a:r>
            <a:endParaRPr/>
          </a:p>
        </p:txBody>
      </p:sp>
      <p:pic>
        <p:nvPicPr>
          <p:cNvPr id="212" name="Google Shape;212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0249" y="1247573"/>
            <a:ext cx="4691921" cy="36208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5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Git pull?</a:t>
            </a:r>
            <a:endParaRPr/>
          </a:p>
        </p:txBody>
      </p:sp>
      <p:sp>
        <p:nvSpPr>
          <p:cNvPr id="219" name="Google Shape;219;p15"/>
          <p:cNvSpPr txBox="1">
            <a:spLocks noGrp="1"/>
          </p:cNvSpPr>
          <p:nvPr>
            <p:ph type="body" idx="1"/>
          </p:nvPr>
        </p:nvSpPr>
        <p:spPr>
          <a:xfrm>
            <a:off x="688298" y="2143254"/>
            <a:ext cx="5817433" cy="187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Downloading the commits/changes from the remote repo to you local repo</a:t>
            </a:r>
            <a:endParaRPr/>
          </a:p>
        </p:txBody>
      </p:sp>
      <p:pic>
        <p:nvPicPr>
          <p:cNvPr id="220" name="Google Shape;2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1338522"/>
            <a:ext cx="5868680" cy="347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 fork?</a:t>
            </a:r>
            <a:endParaRPr/>
          </a:p>
        </p:txBody>
      </p:sp>
      <p:sp>
        <p:nvSpPr>
          <p:cNvPr id="227" name="Google Shape;227;p16"/>
          <p:cNvSpPr txBox="1">
            <a:spLocks noGrp="1"/>
          </p:cNvSpPr>
          <p:nvPr>
            <p:ph type="body" idx="1"/>
          </p:nvPr>
        </p:nvSpPr>
        <p:spPr>
          <a:xfrm>
            <a:off x="613348" y="2458048"/>
            <a:ext cx="5952344" cy="1499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 personal copy of another person’s repository is called a fork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  <p:pic>
        <p:nvPicPr>
          <p:cNvPr id="228" name="Google Shape;22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0249" y="945628"/>
            <a:ext cx="4488305" cy="4488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Advance feature: Pull Request</a:t>
            </a:r>
            <a:endParaRPr/>
          </a:p>
        </p:txBody>
      </p:sp>
      <p:sp>
        <p:nvSpPr>
          <p:cNvPr id="235" name="Google Shape;235;p17"/>
          <p:cNvSpPr txBox="1">
            <a:spLocks noGrp="1"/>
          </p:cNvSpPr>
          <p:nvPr>
            <p:ph type="body" idx="1"/>
          </p:nvPr>
        </p:nvSpPr>
        <p:spPr>
          <a:xfrm>
            <a:off x="838200" y="1558638"/>
            <a:ext cx="10515600" cy="3103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Pull request is a request that you send to someone to review the changes that you have made.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There are two types of pull requests: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Between two different branches 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US"/>
              <a:t>Between two different repos</a:t>
            </a:r>
            <a:endParaRPr/>
          </a:p>
        </p:txBody>
      </p:sp>
      <p:pic>
        <p:nvPicPr>
          <p:cNvPr id="236" name="Google Shape;2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4571" y="3110290"/>
            <a:ext cx="5997429" cy="2698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Time for some hands-on practice</a:t>
            </a:r>
            <a:endParaRPr/>
          </a:p>
        </p:txBody>
      </p:sp>
      <p:pic>
        <p:nvPicPr>
          <p:cNvPr id="242" name="Google Shape;242;p19"/>
          <p:cNvPicPr preferRelativeResize="0"/>
          <p:nvPr/>
        </p:nvPicPr>
        <p:blipFill rotWithShape="1">
          <a:blip r:embed="rId3">
            <a:alphaModFix/>
          </a:blip>
          <a:srcRect r="1685" b="20951"/>
          <a:stretch/>
        </p:blipFill>
        <p:spPr>
          <a:xfrm>
            <a:off x="3231109" y="1257404"/>
            <a:ext cx="5729782" cy="4735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7b3b93f4f_0_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Introduction </a:t>
            </a:r>
            <a:endParaRPr/>
          </a:p>
        </p:txBody>
      </p:sp>
      <p:sp>
        <p:nvSpPr>
          <p:cNvPr id="103" name="Google Shape;103;g87b3b93f4f_0_6"/>
          <p:cNvSpPr txBox="1">
            <a:spLocks noGrp="1"/>
          </p:cNvSpPr>
          <p:nvPr>
            <p:ph type="body" idx="1"/>
          </p:nvPr>
        </p:nvSpPr>
        <p:spPr>
          <a:xfrm>
            <a:off x="3071325" y="4971536"/>
            <a:ext cx="11754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Pankaj </a:t>
            </a:r>
            <a:endParaRPr/>
          </a:p>
        </p:txBody>
      </p:sp>
      <p:sp>
        <p:nvSpPr>
          <p:cNvPr id="104" name="Google Shape;104;g87b3b93f4f_0_6"/>
          <p:cNvSpPr txBox="1">
            <a:spLocks noGrp="1"/>
          </p:cNvSpPr>
          <p:nvPr>
            <p:ph type="body" idx="1"/>
          </p:nvPr>
        </p:nvSpPr>
        <p:spPr>
          <a:xfrm>
            <a:off x="8036366" y="4971561"/>
            <a:ext cx="10860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Ryan  </a:t>
            </a:r>
            <a:endParaRPr/>
          </a:p>
        </p:txBody>
      </p:sp>
      <p:pic>
        <p:nvPicPr>
          <p:cNvPr id="105" name="Google Shape;105;g87b3b93f4f_0_6"/>
          <p:cNvPicPr preferRelativeResize="0"/>
          <p:nvPr/>
        </p:nvPicPr>
        <p:blipFill rotWithShape="1">
          <a:blip r:embed="rId3">
            <a:alphaModFix/>
          </a:blip>
          <a:srcRect l="19677" b="37488"/>
          <a:stretch/>
        </p:blipFill>
        <p:spPr>
          <a:xfrm>
            <a:off x="2247375" y="1706687"/>
            <a:ext cx="2823300" cy="292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6" name="Google Shape;106;g87b3b93f4f_0_6"/>
          <p:cNvPicPr preferRelativeResize="0"/>
          <p:nvPr/>
        </p:nvPicPr>
        <p:blipFill rotWithShape="1">
          <a:blip r:embed="rId4">
            <a:alphaModFix/>
          </a:blip>
          <a:srcRect l="12927" t="2250" r="22005" b="32987"/>
          <a:stretch/>
        </p:blipFill>
        <p:spPr>
          <a:xfrm>
            <a:off x="7037826" y="1567776"/>
            <a:ext cx="3083100" cy="3068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Now for the harder stuf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r>
              <a:t>Now for the harder stuff</a:t>
            </a:r>
          </a:p>
        </p:txBody>
      </p:sp>
      <p:sp>
        <p:nvSpPr>
          <p:cNvPr id="203" name="Pull reques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Pull requests</a:t>
            </a:r>
          </a:p>
          <a:p>
            <a:r>
              <a:rPr dirty="0"/>
              <a:t>Pull requests templates</a:t>
            </a:r>
          </a:p>
          <a:p>
            <a:r>
              <a:rPr dirty="0"/>
              <a:t>Pushing upstream</a:t>
            </a:r>
          </a:p>
        </p:txBody>
      </p:sp>
    </p:spTree>
    <p:extLst>
      <p:ext uri="{BB962C8B-B14F-4D97-AF65-F5344CB8AC3E}">
        <p14:creationId xmlns:p14="http://schemas.microsoft.com/office/powerpoint/2010/main" val="38420889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Branching Techniqu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Branching Techniques</a:t>
            </a:r>
          </a:p>
        </p:txBody>
      </p:sp>
      <p:sp>
        <p:nvSpPr>
          <p:cNvPr id="210" name="Git feature flow…"/>
          <p:cNvSpPr txBox="1">
            <a:spLocks noGrp="1"/>
          </p:cNvSpPr>
          <p:nvPr>
            <p:ph type="body" idx="1"/>
          </p:nvPr>
        </p:nvSpPr>
        <p:spPr>
          <a:xfrm>
            <a:off x="892968" y="1215653"/>
            <a:ext cx="10406063" cy="5893595"/>
          </a:xfrm>
          <a:prstGeom prst="rect">
            <a:avLst/>
          </a:prstGeom>
        </p:spPr>
        <p:txBody>
          <a:bodyPr/>
          <a:lstStyle/>
          <a:p>
            <a:r>
              <a:rPr dirty="0"/>
              <a:t>Git feature flow</a:t>
            </a:r>
          </a:p>
          <a:p>
            <a:r>
              <a:rPr dirty="0"/>
              <a:t>Git flow</a:t>
            </a:r>
          </a:p>
          <a:p>
            <a:r>
              <a:rPr dirty="0"/>
              <a:t>Just smash it all in master</a:t>
            </a:r>
          </a:p>
        </p:txBody>
      </p:sp>
    </p:spTree>
    <p:extLst>
      <p:ext uri="{BB962C8B-B14F-4D97-AF65-F5344CB8AC3E}">
        <p14:creationId xmlns:p14="http://schemas.microsoft.com/office/powerpoint/2010/main" val="31857134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it feature flow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Git feature flow</a:t>
            </a:r>
          </a:p>
        </p:txBody>
      </p:sp>
      <p:sp>
        <p:nvSpPr>
          <p:cNvPr id="213" name="Allows you to keep a clean master/release branch at all times…"/>
          <p:cNvSpPr txBox="1">
            <a:spLocks noGrp="1"/>
          </p:cNvSpPr>
          <p:nvPr>
            <p:ph type="body" idx="1"/>
          </p:nvPr>
        </p:nvSpPr>
        <p:spPr>
          <a:xfrm>
            <a:off x="892968" y="1284819"/>
            <a:ext cx="10406063" cy="5893595"/>
          </a:xfrm>
          <a:prstGeom prst="rect">
            <a:avLst/>
          </a:prstGeom>
        </p:spPr>
        <p:txBody>
          <a:bodyPr/>
          <a:lstStyle/>
          <a:p>
            <a:r>
              <a:rPr dirty="0"/>
              <a:t>Allows you to keep a clean master/release branch at all times</a:t>
            </a:r>
          </a:p>
          <a:p>
            <a:r>
              <a:rPr dirty="0"/>
              <a:t>Allows you to collaborate without stepping on each others toes</a:t>
            </a:r>
          </a:p>
          <a:p>
            <a:r>
              <a:rPr dirty="0"/>
              <a:t>Allows you to create branches to try things out</a:t>
            </a:r>
          </a:p>
          <a:p>
            <a:r>
              <a:rPr dirty="0"/>
              <a:t>High benefit, to low difficulty ratio</a:t>
            </a:r>
          </a:p>
        </p:txBody>
      </p:sp>
    </p:spTree>
    <p:extLst>
      <p:ext uri="{BB962C8B-B14F-4D97-AF65-F5344CB8AC3E}">
        <p14:creationId xmlns:p14="http://schemas.microsoft.com/office/powerpoint/2010/main" val="347834330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What is a network graph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t>What is a network graph?</a:t>
            </a:r>
          </a:p>
        </p:txBody>
      </p:sp>
      <p:sp>
        <p:nvSpPr>
          <p:cNvPr id="216" name="Allows you to see a tree/history of your commits…"/>
          <p:cNvSpPr txBox="1">
            <a:spLocks noGrp="1"/>
          </p:cNvSpPr>
          <p:nvPr>
            <p:ph type="body" idx="1"/>
          </p:nvPr>
        </p:nvSpPr>
        <p:spPr>
          <a:xfrm>
            <a:off x="892968" y="1407235"/>
            <a:ext cx="10406063" cy="5893594"/>
          </a:xfrm>
          <a:prstGeom prst="rect">
            <a:avLst/>
          </a:prstGeom>
        </p:spPr>
        <p:txBody>
          <a:bodyPr/>
          <a:lstStyle/>
          <a:p>
            <a:r>
              <a:rPr dirty="0"/>
              <a:t>Allows you to see a tree/history of your commits</a:t>
            </a:r>
          </a:p>
          <a:p>
            <a:r>
              <a:rPr dirty="0"/>
              <a:t>Reads left to right on GitHub</a:t>
            </a:r>
          </a:p>
          <a:p>
            <a:r>
              <a:rPr dirty="0"/>
              <a:t>Should make sense</a:t>
            </a:r>
          </a:p>
        </p:txBody>
      </p:sp>
    </p:spTree>
    <p:extLst>
      <p:ext uri="{BB962C8B-B14F-4D97-AF65-F5344CB8AC3E}">
        <p14:creationId xmlns:p14="http://schemas.microsoft.com/office/powerpoint/2010/main" val="52760342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mash it all in maste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Smash it all in master</a:t>
            </a:r>
          </a:p>
        </p:txBody>
      </p:sp>
      <p:sp>
        <p:nvSpPr>
          <p:cNvPr id="219" name="Circle"/>
          <p:cNvSpPr/>
          <p:nvPr/>
        </p:nvSpPr>
        <p:spPr>
          <a:xfrm>
            <a:off x="1873648" y="1773443"/>
            <a:ext cx="1190626" cy="119062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20" name="Circle"/>
          <p:cNvSpPr/>
          <p:nvPr/>
        </p:nvSpPr>
        <p:spPr>
          <a:xfrm>
            <a:off x="4291674" y="1773443"/>
            <a:ext cx="1190626" cy="119062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21" name="Line"/>
          <p:cNvSpPr/>
          <p:nvPr/>
        </p:nvSpPr>
        <p:spPr>
          <a:xfrm>
            <a:off x="3082660" y="2368756"/>
            <a:ext cx="11906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22" name="Circle"/>
          <p:cNvSpPr/>
          <p:nvPr/>
        </p:nvSpPr>
        <p:spPr>
          <a:xfrm>
            <a:off x="6709701" y="1773443"/>
            <a:ext cx="1190626" cy="119062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23" name="Circle"/>
          <p:cNvSpPr/>
          <p:nvPr/>
        </p:nvSpPr>
        <p:spPr>
          <a:xfrm>
            <a:off x="9127727" y="1773443"/>
            <a:ext cx="1190626" cy="119062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24" name="Line"/>
          <p:cNvSpPr/>
          <p:nvPr/>
        </p:nvSpPr>
        <p:spPr>
          <a:xfrm>
            <a:off x="7918714" y="2368756"/>
            <a:ext cx="11906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25" name="Circle"/>
          <p:cNvSpPr/>
          <p:nvPr/>
        </p:nvSpPr>
        <p:spPr>
          <a:xfrm>
            <a:off x="4291675" y="1773443"/>
            <a:ext cx="1190626" cy="119062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26" name="Line"/>
          <p:cNvSpPr/>
          <p:nvPr/>
        </p:nvSpPr>
        <p:spPr>
          <a:xfrm>
            <a:off x="5500688" y="2368756"/>
            <a:ext cx="1190626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27" name="Commit 1"/>
          <p:cNvSpPr txBox="1"/>
          <p:nvPr/>
        </p:nvSpPr>
        <p:spPr>
          <a:xfrm>
            <a:off x="1757014" y="1297204"/>
            <a:ext cx="812723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Commit 1</a:t>
            </a:r>
          </a:p>
        </p:txBody>
      </p:sp>
      <p:sp>
        <p:nvSpPr>
          <p:cNvPr id="228" name="Commit 2"/>
          <p:cNvSpPr txBox="1"/>
          <p:nvPr/>
        </p:nvSpPr>
        <p:spPr>
          <a:xfrm>
            <a:off x="4175040" y="1297204"/>
            <a:ext cx="812723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Commit 2</a:t>
            </a:r>
          </a:p>
        </p:txBody>
      </p:sp>
      <p:sp>
        <p:nvSpPr>
          <p:cNvPr id="229" name="Commit 3"/>
          <p:cNvSpPr txBox="1"/>
          <p:nvPr/>
        </p:nvSpPr>
        <p:spPr>
          <a:xfrm>
            <a:off x="6593067" y="1297204"/>
            <a:ext cx="812723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Commit 3</a:t>
            </a:r>
          </a:p>
        </p:txBody>
      </p:sp>
      <p:sp>
        <p:nvSpPr>
          <p:cNvPr id="230" name="Commit 4"/>
          <p:cNvSpPr txBox="1"/>
          <p:nvPr/>
        </p:nvSpPr>
        <p:spPr>
          <a:xfrm>
            <a:off x="9011092" y="1297204"/>
            <a:ext cx="812723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Commit 4</a:t>
            </a:r>
          </a:p>
        </p:txBody>
      </p:sp>
    </p:spTree>
    <p:extLst>
      <p:ext uri="{BB962C8B-B14F-4D97-AF65-F5344CB8AC3E}">
        <p14:creationId xmlns:p14="http://schemas.microsoft.com/office/powerpoint/2010/main" val="151679181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it feature flow (solo dev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r>
              <a:t>Git feature flow (solo dev)</a:t>
            </a:r>
          </a:p>
        </p:txBody>
      </p:sp>
      <p:sp>
        <p:nvSpPr>
          <p:cNvPr id="233" name="Oval"/>
          <p:cNvSpPr/>
          <p:nvPr/>
        </p:nvSpPr>
        <p:spPr>
          <a:xfrm>
            <a:off x="1052116" y="2150537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34" name="Oval"/>
          <p:cNvSpPr/>
          <p:nvPr/>
        </p:nvSpPr>
        <p:spPr>
          <a:xfrm>
            <a:off x="2635647" y="3618324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35" name="Line"/>
          <p:cNvSpPr/>
          <p:nvPr/>
        </p:nvSpPr>
        <p:spPr>
          <a:xfrm>
            <a:off x="3427941" y="4007324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36" name="Oval"/>
          <p:cNvSpPr/>
          <p:nvPr/>
        </p:nvSpPr>
        <p:spPr>
          <a:xfrm>
            <a:off x="4219178" y="3618324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37" name="Line"/>
          <p:cNvSpPr/>
          <p:nvPr/>
        </p:nvSpPr>
        <p:spPr>
          <a:xfrm>
            <a:off x="5011472" y="4007324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38" name="Oval"/>
          <p:cNvSpPr/>
          <p:nvPr/>
        </p:nvSpPr>
        <p:spPr>
          <a:xfrm>
            <a:off x="5802709" y="3618324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39" name="Line"/>
          <p:cNvSpPr/>
          <p:nvPr/>
        </p:nvSpPr>
        <p:spPr>
          <a:xfrm>
            <a:off x="6595004" y="4007324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40" name="Oval"/>
          <p:cNvSpPr/>
          <p:nvPr/>
        </p:nvSpPr>
        <p:spPr>
          <a:xfrm>
            <a:off x="7387298" y="3618324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41" name="Line"/>
          <p:cNvSpPr/>
          <p:nvPr/>
        </p:nvSpPr>
        <p:spPr>
          <a:xfrm flipV="1">
            <a:off x="8179594" y="2543682"/>
            <a:ext cx="776743" cy="14636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42" name="Commit 1"/>
          <p:cNvSpPr txBox="1"/>
          <p:nvPr/>
        </p:nvSpPr>
        <p:spPr>
          <a:xfrm>
            <a:off x="2322374" y="3272708"/>
            <a:ext cx="812723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Commit 1</a:t>
            </a:r>
          </a:p>
        </p:txBody>
      </p:sp>
      <p:sp>
        <p:nvSpPr>
          <p:cNvPr id="243" name="Commit 2"/>
          <p:cNvSpPr txBox="1"/>
          <p:nvPr/>
        </p:nvSpPr>
        <p:spPr>
          <a:xfrm>
            <a:off x="3905905" y="3279889"/>
            <a:ext cx="812723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Commit 2</a:t>
            </a:r>
          </a:p>
        </p:txBody>
      </p:sp>
      <p:sp>
        <p:nvSpPr>
          <p:cNvPr id="244" name="Commit 3"/>
          <p:cNvSpPr txBox="1"/>
          <p:nvPr/>
        </p:nvSpPr>
        <p:spPr>
          <a:xfrm>
            <a:off x="5489437" y="3279889"/>
            <a:ext cx="812723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Commit 3</a:t>
            </a:r>
          </a:p>
        </p:txBody>
      </p:sp>
      <p:sp>
        <p:nvSpPr>
          <p:cNvPr id="245" name="Commit 4"/>
          <p:cNvSpPr txBox="1"/>
          <p:nvPr/>
        </p:nvSpPr>
        <p:spPr>
          <a:xfrm>
            <a:off x="7074026" y="3279889"/>
            <a:ext cx="812723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Commit 4</a:t>
            </a:r>
          </a:p>
        </p:txBody>
      </p:sp>
      <p:sp>
        <p:nvSpPr>
          <p:cNvPr id="246" name="Oval"/>
          <p:cNvSpPr/>
          <p:nvPr/>
        </p:nvSpPr>
        <p:spPr>
          <a:xfrm>
            <a:off x="8922147" y="2150537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47" name="Line"/>
          <p:cNvSpPr/>
          <p:nvPr/>
        </p:nvSpPr>
        <p:spPr>
          <a:xfrm>
            <a:off x="1865442" y="2543682"/>
            <a:ext cx="776316" cy="146364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248" name="Release 1"/>
          <p:cNvSpPr txBox="1"/>
          <p:nvPr/>
        </p:nvSpPr>
        <p:spPr>
          <a:xfrm>
            <a:off x="733271" y="1679533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1</a:t>
            </a:r>
          </a:p>
        </p:txBody>
      </p:sp>
      <p:sp>
        <p:nvSpPr>
          <p:cNvPr id="249" name="Release 2"/>
          <p:cNvSpPr txBox="1"/>
          <p:nvPr/>
        </p:nvSpPr>
        <p:spPr>
          <a:xfrm>
            <a:off x="8603303" y="1679533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2</a:t>
            </a:r>
          </a:p>
        </p:txBody>
      </p:sp>
    </p:spTree>
    <p:extLst>
      <p:ext uri="{BB962C8B-B14F-4D97-AF65-F5344CB8AC3E}">
        <p14:creationId xmlns:p14="http://schemas.microsoft.com/office/powerpoint/2010/main" val="18435172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it feature flow (team)"/>
          <p:cNvSpPr txBox="1">
            <a:spLocks noGrp="1"/>
          </p:cNvSpPr>
          <p:nvPr>
            <p:ph type="title"/>
          </p:nvPr>
        </p:nvSpPr>
        <p:spPr>
          <a:xfrm>
            <a:off x="827304" y="105"/>
            <a:ext cx="10515600" cy="1325522"/>
          </a:xfrm>
          <a:prstGeom prst="rect">
            <a:avLst/>
          </a:prstGeom>
        </p:spPr>
        <p:txBody>
          <a:bodyPr/>
          <a:lstStyle/>
          <a:p>
            <a:r>
              <a:t>Git feature flow (team)</a:t>
            </a:r>
          </a:p>
        </p:txBody>
      </p:sp>
      <p:sp>
        <p:nvSpPr>
          <p:cNvPr id="308" name="Oval"/>
          <p:cNvSpPr/>
          <p:nvPr/>
        </p:nvSpPr>
        <p:spPr>
          <a:xfrm>
            <a:off x="1143677" y="1348521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09" name="Oval"/>
          <p:cNvSpPr/>
          <p:nvPr/>
        </p:nvSpPr>
        <p:spPr>
          <a:xfrm>
            <a:off x="2727208" y="2816308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0" name="Line"/>
          <p:cNvSpPr/>
          <p:nvPr/>
        </p:nvSpPr>
        <p:spPr>
          <a:xfrm>
            <a:off x="3519503" y="3205308"/>
            <a:ext cx="1588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1" name="Line"/>
          <p:cNvSpPr/>
          <p:nvPr/>
        </p:nvSpPr>
        <p:spPr>
          <a:xfrm>
            <a:off x="5103033" y="3205308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2" name="Line"/>
          <p:cNvSpPr/>
          <p:nvPr/>
        </p:nvSpPr>
        <p:spPr>
          <a:xfrm flipV="1">
            <a:off x="6672525" y="2041608"/>
            <a:ext cx="1156393" cy="11563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3" name="F1"/>
          <p:cNvSpPr txBox="1"/>
          <p:nvPr/>
        </p:nvSpPr>
        <p:spPr>
          <a:xfrm>
            <a:off x="2908140" y="2470692"/>
            <a:ext cx="30136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lang="en-AU" sz="1313" dirty="0"/>
              <a:t>A1</a:t>
            </a:r>
            <a:endParaRPr sz="1313" dirty="0"/>
          </a:p>
        </p:txBody>
      </p:sp>
      <p:sp>
        <p:nvSpPr>
          <p:cNvPr id="314" name="Oval"/>
          <p:cNvSpPr/>
          <p:nvPr/>
        </p:nvSpPr>
        <p:spPr>
          <a:xfrm>
            <a:off x="9013708" y="1348521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5" name="Line"/>
          <p:cNvSpPr/>
          <p:nvPr/>
        </p:nvSpPr>
        <p:spPr>
          <a:xfrm>
            <a:off x="1536631" y="2111082"/>
            <a:ext cx="1198470" cy="11984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6" name="Release 1"/>
          <p:cNvSpPr txBox="1"/>
          <p:nvPr/>
        </p:nvSpPr>
        <p:spPr>
          <a:xfrm>
            <a:off x="824832" y="877516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1</a:t>
            </a:r>
          </a:p>
        </p:txBody>
      </p:sp>
      <p:sp>
        <p:nvSpPr>
          <p:cNvPr id="317" name="Release 3"/>
          <p:cNvSpPr txBox="1"/>
          <p:nvPr/>
        </p:nvSpPr>
        <p:spPr>
          <a:xfrm>
            <a:off x="8694864" y="877516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3</a:t>
            </a:r>
          </a:p>
        </p:txBody>
      </p:sp>
      <p:sp>
        <p:nvSpPr>
          <p:cNvPr id="318" name="Oval"/>
          <p:cNvSpPr/>
          <p:nvPr/>
        </p:nvSpPr>
        <p:spPr>
          <a:xfrm>
            <a:off x="2727208" y="4238093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9" name="Line"/>
          <p:cNvSpPr/>
          <p:nvPr/>
        </p:nvSpPr>
        <p:spPr>
          <a:xfrm flipV="1">
            <a:off x="5102291" y="2078622"/>
            <a:ext cx="1131393" cy="25484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0" name="Oval"/>
          <p:cNvSpPr/>
          <p:nvPr/>
        </p:nvSpPr>
        <p:spPr>
          <a:xfrm>
            <a:off x="4313793" y="4238093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1" name="B1"/>
          <p:cNvSpPr txBox="1"/>
          <p:nvPr/>
        </p:nvSpPr>
        <p:spPr>
          <a:xfrm>
            <a:off x="2876422" y="3899656"/>
            <a:ext cx="30136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B1</a:t>
            </a:r>
          </a:p>
        </p:txBody>
      </p:sp>
      <p:sp>
        <p:nvSpPr>
          <p:cNvPr id="322" name="B2"/>
          <p:cNvSpPr txBox="1"/>
          <p:nvPr/>
        </p:nvSpPr>
        <p:spPr>
          <a:xfrm>
            <a:off x="4491309" y="3899656"/>
            <a:ext cx="30136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B2</a:t>
            </a:r>
          </a:p>
        </p:txBody>
      </p:sp>
      <p:sp>
        <p:nvSpPr>
          <p:cNvPr id="323" name="Oval"/>
          <p:cNvSpPr/>
          <p:nvPr/>
        </p:nvSpPr>
        <p:spPr>
          <a:xfrm>
            <a:off x="5892225" y="5189350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4" name="Line"/>
          <p:cNvSpPr/>
          <p:nvPr/>
        </p:nvSpPr>
        <p:spPr>
          <a:xfrm>
            <a:off x="6686565" y="5578349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5" name="Oval"/>
          <p:cNvSpPr/>
          <p:nvPr/>
        </p:nvSpPr>
        <p:spPr>
          <a:xfrm>
            <a:off x="7476814" y="5189350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6" name="F1"/>
          <p:cNvSpPr txBox="1"/>
          <p:nvPr/>
        </p:nvSpPr>
        <p:spPr>
          <a:xfrm>
            <a:off x="6073158" y="4850914"/>
            <a:ext cx="310983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lang="en-AU" sz="1313" dirty="0"/>
              <a:t>C1</a:t>
            </a:r>
            <a:endParaRPr sz="1313" dirty="0"/>
          </a:p>
        </p:txBody>
      </p:sp>
      <p:sp>
        <p:nvSpPr>
          <p:cNvPr id="327" name="F2"/>
          <p:cNvSpPr txBox="1"/>
          <p:nvPr/>
        </p:nvSpPr>
        <p:spPr>
          <a:xfrm>
            <a:off x="7657746" y="4850914"/>
            <a:ext cx="310983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lang="en-AU" sz="1313" dirty="0"/>
              <a:t>C2</a:t>
            </a:r>
            <a:endParaRPr sz="1313" dirty="0"/>
          </a:p>
        </p:txBody>
      </p:sp>
      <p:sp>
        <p:nvSpPr>
          <p:cNvPr id="328" name="Oval"/>
          <p:cNvSpPr/>
          <p:nvPr/>
        </p:nvSpPr>
        <p:spPr>
          <a:xfrm>
            <a:off x="2727208" y="1318099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9" name="Line"/>
          <p:cNvSpPr/>
          <p:nvPr/>
        </p:nvSpPr>
        <p:spPr>
          <a:xfrm>
            <a:off x="3519502" y="1707099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0" name="Oval"/>
          <p:cNvSpPr/>
          <p:nvPr/>
        </p:nvSpPr>
        <p:spPr>
          <a:xfrm>
            <a:off x="4310739" y="1318099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1" name="Line"/>
          <p:cNvSpPr/>
          <p:nvPr/>
        </p:nvSpPr>
        <p:spPr>
          <a:xfrm>
            <a:off x="5103033" y="1707099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2" name="Oval"/>
          <p:cNvSpPr/>
          <p:nvPr/>
        </p:nvSpPr>
        <p:spPr>
          <a:xfrm>
            <a:off x="5894271" y="1318099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3" name="Line"/>
          <p:cNvSpPr/>
          <p:nvPr/>
        </p:nvSpPr>
        <p:spPr>
          <a:xfrm>
            <a:off x="6686565" y="1707099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4" name="Oval"/>
          <p:cNvSpPr/>
          <p:nvPr/>
        </p:nvSpPr>
        <p:spPr>
          <a:xfrm>
            <a:off x="7478859" y="1318099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5" name="Release 1"/>
          <p:cNvSpPr txBox="1"/>
          <p:nvPr/>
        </p:nvSpPr>
        <p:spPr>
          <a:xfrm>
            <a:off x="2408363" y="877518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1</a:t>
            </a:r>
          </a:p>
        </p:txBody>
      </p:sp>
      <p:sp>
        <p:nvSpPr>
          <p:cNvPr id="336" name="Release 1"/>
          <p:cNvSpPr txBox="1"/>
          <p:nvPr/>
        </p:nvSpPr>
        <p:spPr>
          <a:xfrm>
            <a:off x="3991894" y="877516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1</a:t>
            </a:r>
          </a:p>
        </p:txBody>
      </p:sp>
      <p:sp>
        <p:nvSpPr>
          <p:cNvPr id="337" name="Release 2"/>
          <p:cNvSpPr txBox="1"/>
          <p:nvPr/>
        </p:nvSpPr>
        <p:spPr>
          <a:xfrm>
            <a:off x="5575425" y="857070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2</a:t>
            </a:r>
          </a:p>
        </p:txBody>
      </p:sp>
      <p:sp>
        <p:nvSpPr>
          <p:cNvPr id="338" name="Release 3"/>
          <p:cNvSpPr txBox="1"/>
          <p:nvPr/>
        </p:nvSpPr>
        <p:spPr>
          <a:xfrm>
            <a:off x="7160015" y="857070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3</a:t>
            </a:r>
          </a:p>
        </p:txBody>
      </p:sp>
      <p:sp>
        <p:nvSpPr>
          <p:cNvPr id="339" name="Line"/>
          <p:cNvSpPr/>
          <p:nvPr/>
        </p:nvSpPr>
        <p:spPr>
          <a:xfrm>
            <a:off x="1932917" y="1737520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0" name="Line"/>
          <p:cNvSpPr/>
          <p:nvPr/>
        </p:nvSpPr>
        <p:spPr>
          <a:xfrm>
            <a:off x="8259894" y="1707099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1" name="Oval"/>
          <p:cNvSpPr/>
          <p:nvPr/>
        </p:nvSpPr>
        <p:spPr>
          <a:xfrm>
            <a:off x="4310739" y="2778095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2" name="Oval"/>
          <p:cNvSpPr/>
          <p:nvPr/>
        </p:nvSpPr>
        <p:spPr>
          <a:xfrm>
            <a:off x="5895328" y="2778095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3" name="F2"/>
          <p:cNvSpPr txBox="1"/>
          <p:nvPr/>
        </p:nvSpPr>
        <p:spPr>
          <a:xfrm>
            <a:off x="4491672" y="2439659"/>
            <a:ext cx="30136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lang="en-AU" sz="1313" dirty="0"/>
              <a:t>A2</a:t>
            </a:r>
            <a:endParaRPr sz="1313" dirty="0"/>
          </a:p>
        </p:txBody>
      </p:sp>
      <p:sp>
        <p:nvSpPr>
          <p:cNvPr id="344" name="F3"/>
          <p:cNvSpPr txBox="1"/>
          <p:nvPr/>
        </p:nvSpPr>
        <p:spPr>
          <a:xfrm>
            <a:off x="6076260" y="2439659"/>
            <a:ext cx="30136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lang="en-AU" sz="1313" dirty="0"/>
              <a:t>A3</a:t>
            </a:r>
            <a:endParaRPr sz="1313" dirty="0"/>
          </a:p>
        </p:txBody>
      </p:sp>
      <p:sp>
        <p:nvSpPr>
          <p:cNvPr id="345" name="Line"/>
          <p:cNvSpPr/>
          <p:nvPr/>
        </p:nvSpPr>
        <p:spPr>
          <a:xfrm>
            <a:off x="1511013" y="2101082"/>
            <a:ext cx="1221694" cy="26510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6" name="Line"/>
          <p:cNvSpPr/>
          <p:nvPr/>
        </p:nvSpPr>
        <p:spPr>
          <a:xfrm>
            <a:off x="4702801" y="2077351"/>
            <a:ext cx="1209852" cy="35923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7" name="Line"/>
          <p:cNvSpPr/>
          <p:nvPr/>
        </p:nvSpPr>
        <p:spPr>
          <a:xfrm flipV="1">
            <a:off x="8269465" y="1786417"/>
            <a:ext cx="2656279" cy="38570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8" name="Oval"/>
          <p:cNvSpPr/>
          <p:nvPr/>
        </p:nvSpPr>
        <p:spPr>
          <a:xfrm>
            <a:off x="10548027" y="1390447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9" name="Oval"/>
          <p:cNvSpPr/>
          <p:nvPr/>
        </p:nvSpPr>
        <p:spPr>
          <a:xfrm>
            <a:off x="9013179" y="1360028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50" name="Line"/>
          <p:cNvSpPr/>
          <p:nvPr/>
        </p:nvSpPr>
        <p:spPr>
          <a:xfrm>
            <a:off x="9794215" y="1749027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51" name="Release 4"/>
          <p:cNvSpPr txBox="1"/>
          <p:nvPr/>
        </p:nvSpPr>
        <p:spPr>
          <a:xfrm>
            <a:off x="10326019" y="877516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4</a:t>
            </a:r>
          </a:p>
        </p:txBody>
      </p:sp>
      <p:sp>
        <p:nvSpPr>
          <p:cNvPr id="352" name="Line"/>
          <p:cNvSpPr/>
          <p:nvPr/>
        </p:nvSpPr>
        <p:spPr>
          <a:xfrm>
            <a:off x="3525296" y="4627091"/>
            <a:ext cx="7857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</p:spTree>
    <p:extLst>
      <p:ext uri="{BB962C8B-B14F-4D97-AF65-F5344CB8AC3E}">
        <p14:creationId xmlns:p14="http://schemas.microsoft.com/office/powerpoint/2010/main" val="2500865535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Merge Confli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Merge Conflict</a:t>
            </a:r>
          </a:p>
        </p:txBody>
      </p:sp>
      <p:sp>
        <p:nvSpPr>
          <p:cNvPr id="299" name="Unavoidable in working together…"/>
          <p:cNvSpPr txBox="1">
            <a:spLocks noGrp="1"/>
          </p:cNvSpPr>
          <p:nvPr>
            <p:ph type="body" idx="1"/>
          </p:nvPr>
        </p:nvSpPr>
        <p:spPr>
          <a:xfrm>
            <a:off x="892968" y="1290277"/>
            <a:ext cx="10406063" cy="5893594"/>
          </a:xfrm>
          <a:prstGeom prst="rect">
            <a:avLst/>
          </a:prstGeom>
        </p:spPr>
        <p:txBody>
          <a:bodyPr/>
          <a:lstStyle/>
          <a:p>
            <a:r>
              <a:rPr dirty="0"/>
              <a:t>Unavoidable in working together</a:t>
            </a:r>
          </a:p>
          <a:p>
            <a:r>
              <a:rPr dirty="0"/>
              <a:t>If you touch the same file, or breath the wrong direction</a:t>
            </a:r>
          </a:p>
        </p:txBody>
      </p:sp>
    </p:spTree>
    <p:extLst>
      <p:ext uri="{BB962C8B-B14F-4D97-AF65-F5344CB8AC3E}">
        <p14:creationId xmlns:p14="http://schemas.microsoft.com/office/powerpoint/2010/main" val="3361820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Merge Conflic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Merge Conflict</a:t>
            </a:r>
          </a:p>
        </p:txBody>
      </p:sp>
      <p:pic>
        <p:nvPicPr>
          <p:cNvPr id="30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455" y="1306576"/>
            <a:ext cx="9965091" cy="424484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933464161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here can be a lot going 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r>
              <a:t>There can be a lot going on</a:t>
            </a:r>
          </a:p>
        </p:txBody>
      </p:sp>
      <p:sp>
        <p:nvSpPr>
          <p:cNvPr id="305" name="Tools can help you!…"/>
          <p:cNvSpPr txBox="1">
            <a:spLocks noGrp="1"/>
          </p:cNvSpPr>
          <p:nvPr>
            <p:ph type="body" idx="1"/>
          </p:nvPr>
        </p:nvSpPr>
        <p:spPr>
          <a:xfrm>
            <a:off x="892968" y="1502929"/>
            <a:ext cx="10406063" cy="5893594"/>
          </a:xfrm>
          <a:prstGeom prst="rect">
            <a:avLst/>
          </a:prstGeom>
        </p:spPr>
        <p:txBody>
          <a:bodyPr/>
          <a:lstStyle/>
          <a:p>
            <a:r>
              <a:rPr dirty="0"/>
              <a:t>Tools can help you!</a:t>
            </a:r>
          </a:p>
          <a:p>
            <a:r>
              <a:rPr dirty="0"/>
              <a:t>Merge conflicts</a:t>
            </a:r>
          </a:p>
          <a:p>
            <a:r>
              <a:rPr dirty="0"/>
              <a:t>Git pull request rules</a:t>
            </a:r>
          </a:p>
        </p:txBody>
      </p:sp>
    </p:spTree>
    <p:extLst>
      <p:ext uri="{BB962C8B-B14F-4D97-AF65-F5344CB8AC3E}">
        <p14:creationId xmlns:p14="http://schemas.microsoft.com/office/powerpoint/2010/main" val="207496788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Tools</a:t>
            </a:r>
            <a:r>
              <a:rPr lang="en-US" b="1"/>
              <a:t> </a:t>
            </a:r>
            <a:endParaRPr/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1992086" y="1558637"/>
            <a:ext cx="2841171" cy="90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/>
              <a:t>Text Editor: </a:t>
            </a:r>
            <a:endParaRPr/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rPr lang="en-US" sz="2590" b="1"/>
              <a:t>VS</a:t>
            </a:r>
            <a:r>
              <a:rPr lang="en-US" sz="2590"/>
              <a:t> </a:t>
            </a:r>
            <a:r>
              <a:rPr lang="en-US" sz="2590" b="1"/>
              <a:t>Code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7679873" y="1558637"/>
            <a:ext cx="2841171" cy="901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GitHub Desktop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1125" y="2647203"/>
            <a:ext cx="2783109" cy="2783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97769" y="2460170"/>
            <a:ext cx="3118004" cy="297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it feature flow (team)"/>
          <p:cNvSpPr txBox="1">
            <a:spLocks noGrp="1"/>
          </p:cNvSpPr>
          <p:nvPr>
            <p:ph type="title"/>
          </p:nvPr>
        </p:nvSpPr>
        <p:spPr>
          <a:xfrm>
            <a:off x="827304" y="105"/>
            <a:ext cx="10515600" cy="1325522"/>
          </a:xfrm>
          <a:prstGeom prst="rect">
            <a:avLst/>
          </a:prstGeom>
        </p:spPr>
        <p:txBody>
          <a:bodyPr/>
          <a:lstStyle/>
          <a:p>
            <a:r>
              <a:t>Git feature flow (team)</a:t>
            </a:r>
          </a:p>
        </p:txBody>
      </p:sp>
      <p:sp>
        <p:nvSpPr>
          <p:cNvPr id="308" name="Oval"/>
          <p:cNvSpPr/>
          <p:nvPr/>
        </p:nvSpPr>
        <p:spPr>
          <a:xfrm>
            <a:off x="1143677" y="1348521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09" name="Oval"/>
          <p:cNvSpPr/>
          <p:nvPr/>
        </p:nvSpPr>
        <p:spPr>
          <a:xfrm>
            <a:off x="2727208" y="2816308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0" name="Line"/>
          <p:cNvSpPr/>
          <p:nvPr/>
        </p:nvSpPr>
        <p:spPr>
          <a:xfrm>
            <a:off x="3519503" y="3205308"/>
            <a:ext cx="158858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1" name="Line"/>
          <p:cNvSpPr/>
          <p:nvPr/>
        </p:nvSpPr>
        <p:spPr>
          <a:xfrm>
            <a:off x="5103033" y="3205308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2" name="Line"/>
          <p:cNvSpPr/>
          <p:nvPr/>
        </p:nvSpPr>
        <p:spPr>
          <a:xfrm flipV="1">
            <a:off x="6672525" y="2041608"/>
            <a:ext cx="1156393" cy="115639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3" name="F1"/>
          <p:cNvSpPr txBox="1"/>
          <p:nvPr/>
        </p:nvSpPr>
        <p:spPr>
          <a:xfrm>
            <a:off x="2908140" y="2470692"/>
            <a:ext cx="291747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F1</a:t>
            </a:r>
          </a:p>
        </p:txBody>
      </p:sp>
      <p:sp>
        <p:nvSpPr>
          <p:cNvPr id="314" name="Oval"/>
          <p:cNvSpPr/>
          <p:nvPr/>
        </p:nvSpPr>
        <p:spPr>
          <a:xfrm>
            <a:off x="9013708" y="1348521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5" name="Line"/>
          <p:cNvSpPr/>
          <p:nvPr/>
        </p:nvSpPr>
        <p:spPr>
          <a:xfrm>
            <a:off x="1536631" y="2111082"/>
            <a:ext cx="1198470" cy="119847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6" name="Release 1"/>
          <p:cNvSpPr txBox="1"/>
          <p:nvPr/>
        </p:nvSpPr>
        <p:spPr>
          <a:xfrm>
            <a:off x="824832" y="877516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1</a:t>
            </a:r>
          </a:p>
        </p:txBody>
      </p:sp>
      <p:sp>
        <p:nvSpPr>
          <p:cNvPr id="317" name="Release 3"/>
          <p:cNvSpPr txBox="1"/>
          <p:nvPr/>
        </p:nvSpPr>
        <p:spPr>
          <a:xfrm>
            <a:off x="8694864" y="877516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3</a:t>
            </a:r>
          </a:p>
        </p:txBody>
      </p:sp>
      <p:sp>
        <p:nvSpPr>
          <p:cNvPr id="318" name="Oval"/>
          <p:cNvSpPr/>
          <p:nvPr/>
        </p:nvSpPr>
        <p:spPr>
          <a:xfrm>
            <a:off x="2727208" y="4238093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19" name="Line"/>
          <p:cNvSpPr/>
          <p:nvPr/>
        </p:nvSpPr>
        <p:spPr>
          <a:xfrm flipV="1">
            <a:off x="5102291" y="2078622"/>
            <a:ext cx="1131393" cy="254847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0" name="Oval"/>
          <p:cNvSpPr/>
          <p:nvPr/>
        </p:nvSpPr>
        <p:spPr>
          <a:xfrm>
            <a:off x="4313793" y="4238093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1" name="B1"/>
          <p:cNvSpPr txBox="1"/>
          <p:nvPr/>
        </p:nvSpPr>
        <p:spPr>
          <a:xfrm>
            <a:off x="2876422" y="3899656"/>
            <a:ext cx="30136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B1</a:t>
            </a:r>
          </a:p>
        </p:txBody>
      </p:sp>
      <p:sp>
        <p:nvSpPr>
          <p:cNvPr id="322" name="B2"/>
          <p:cNvSpPr txBox="1"/>
          <p:nvPr/>
        </p:nvSpPr>
        <p:spPr>
          <a:xfrm>
            <a:off x="4491309" y="3899656"/>
            <a:ext cx="30136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B2</a:t>
            </a:r>
          </a:p>
        </p:txBody>
      </p:sp>
      <p:sp>
        <p:nvSpPr>
          <p:cNvPr id="323" name="Oval"/>
          <p:cNvSpPr/>
          <p:nvPr/>
        </p:nvSpPr>
        <p:spPr>
          <a:xfrm>
            <a:off x="5892225" y="5189350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4" name="Line"/>
          <p:cNvSpPr/>
          <p:nvPr/>
        </p:nvSpPr>
        <p:spPr>
          <a:xfrm>
            <a:off x="6686565" y="5578349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5" name="Oval"/>
          <p:cNvSpPr/>
          <p:nvPr/>
        </p:nvSpPr>
        <p:spPr>
          <a:xfrm>
            <a:off x="7476814" y="5189350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6" name="F1"/>
          <p:cNvSpPr txBox="1"/>
          <p:nvPr/>
        </p:nvSpPr>
        <p:spPr>
          <a:xfrm>
            <a:off x="6073158" y="4850914"/>
            <a:ext cx="291747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F1</a:t>
            </a:r>
          </a:p>
        </p:txBody>
      </p:sp>
      <p:sp>
        <p:nvSpPr>
          <p:cNvPr id="327" name="F2"/>
          <p:cNvSpPr txBox="1"/>
          <p:nvPr/>
        </p:nvSpPr>
        <p:spPr>
          <a:xfrm>
            <a:off x="7657746" y="4850914"/>
            <a:ext cx="291747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F2</a:t>
            </a:r>
          </a:p>
        </p:txBody>
      </p:sp>
      <p:sp>
        <p:nvSpPr>
          <p:cNvPr id="328" name="Oval"/>
          <p:cNvSpPr/>
          <p:nvPr/>
        </p:nvSpPr>
        <p:spPr>
          <a:xfrm>
            <a:off x="2727208" y="1318099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29" name="Line"/>
          <p:cNvSpPr/>
          <p:nvPr/>
        </p:nvSpPr>
        <p:spPr>
          <a:xfrm>
            <a:off x="3519502" y="1707099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0" name="Oval"/>
          <p:cNvSpPr/>
          <p:nvPr/>
        </p:nvSpPr>
        <p:spPr>
          <a:xfrm>
            <a:off x="4310739" y="1318099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1" name="Line"/>
          <p:cNvSpPr/>
          <p:nvPr/>
        </p:nvSpPr>
        <p:spPr>
          <a:xfrm>
            <a:off x="5103033" y="1707099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2" name="Oval"/>
          <p:cNvSpPr/>
          <p:nvPr/>
        </p:nvSpPr>
        <p:spPr>
          <a:xfrm>
            <a:off x="5894271" y="1318099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3" name="Line"/>
          <p:cNvSpPr/>
          <p:nvPr/>
        </p:nvSpPr>
        <p:spPr>
          <a:xfrm>
            <a:off x="6686565" y="1707099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4" name="Oval"/>
          <p:cNvSpPr/>
          <p:nvPr/>
        </p:nvSpPr>
        <p:spPr>
          <a:xfrm>
            <a:off x="7478859" y="1318099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35" name="Release 1"/>
          <p:cNvSpPr txBox="1"/>
          <p:nvPr/>
        </p:nvSpPr>
        <p:spPr>
          <a:xfrm>
            <a:off x="2408363" y="877518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1</a:t>
            </a:r>
          </a:p>
        </p:txBody>
      </p:sp>
      <p:sp>
        <p:nvSpPr>
          <p:cNvPr id="336" name="Release 1"/>
          <p:cNvSpPr txBox="1"/>
          <p:nvPr/>
        </p:nvSpPr>
        <p:spPr>
          <a:xfrm>
            <a:off x="3991894" y="877516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1</a:t>
            </a:r>
          </a:p>
        </p:txBody>
      </p:sp>
      <p:sp>
        <p:nvSpPr>
          <p:cNvPr id="337" name="Release 2"/>
          <p:cNvSpPr txBox="1"/>
          <p:nvPr/>
        </p:nvSpPr>
        <p:spPr>
          <a:xfrm>
            <a:off x="5575425" y="857070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2</a:t>
            </a:r>
          </a:p>
        </p:txBody>
      </p:sp>
      <p:sp>
        <p:nvSpPr>
          <p:cNvPr id="338" name="Release 3"/>
          <p:cNvSpPr txBox="1"/>
          <p:nvPr/>
        </p:nvSpPr>
        <p:spPr>
          <a:xfrm>
            <a:off x="7160015" y="857070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3</a:t>
            </a:r>
          </a:p>
        </p:txBody>
      </p:sp>
      <p:sp>
        <p:nvSpPr>
          <p:cNvPr id="339" name="Line"/>
          <p:cNvSpPr/>
          <p:nvPr/>
        </p:nvSpPr>
        <p:spPr>
          <a:xfrm>
            <a:off x="1932917" y="1737520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0" name="Line"/>
          <p:cNvSpPr/>
          <p:nvPr/>
        </p:nvSpPr>
        <p:spPr>
          <a:xfrm>
            <a:off x="8259894" y="1707099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1" name="Oval"/>
          <p:cNvSpPr/>
          <p:nvPr/>
        </p:nvSpPr>
        <p:spPr>
          <a:xfrm>
            <a:off x="4310739" y="2778095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2" name="Oval"/>
          <p:cNvSpPr/>
          <p:nvPr/>
        </p:nvSpPr>
        <p:spPr>
          <a:xfrm>
            <a:off x="5895328" y="2778095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3" name="F2"/>
          <p:cNvSpPr txBox="1"/>
          <p:nvPr/>
        </p:nvSpPr>
        <p:spPr>
          <a:xfrm>
            <a:off x="4491672" y="2439659"/>
            <a:ext cx="291747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F2</a:t>
            </a:r>
          </a:p>
        </p:txBody>
      </p:sp>
      <p:sp>
        <p:nvSpPr>
          <p:cNvPr id="344" name="F3"/>
          <p:cNvSpPr txBox="1"/>
          <p:nvPr/>
        </p:nvSpPr>
        <p:spPr>
          <a:xfrm>
            <a:off x="6076260" y="2439659"/>
            <a:ext cx="291747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F3</a:t>
            </a:r>
          </a:p>
        </p:txBody>
      </p:sp>
      <p:sp>
        <p:nvSpPr>
          <p:cNvPr id="345" name="Line"/>
          <p:cNvSpPr/>
          <p:nvPr/>
        </p:nvSpPr>
        <p:spPr>
          <a:xfrm>
            <a:off x="1511013" y="2101082"/>
            <a:ext cx="1221694" cy="2651052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6" name="Line"/>
          <p:cNvSpPr/>
          <p:nvPr/>
        </p:nvSpPr>
        <p:spPr>
          <a:xfrm>
            <a:off x="4702801" y="2077351"/>
            <a:ext cx="1209852" cy="359231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7" name="Line"/>
          <p:cNvSpPr/>
          <p:nvPr/>
        </p:nvSpPr>
        <p:spPr>
          <a:xfrm flipV="1">
            <a:off x="8269465" y="1786417"/>
            <a:ext cx="2656279" cy="385702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8" name="Oval"/>
          <p:cNvSpPr/>
          <p:nvPr/>
        </p:nvSpPr>
        <p:spPr>
          <a:xfrm>
            <a:off x="10548027" y="1390447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49" name="Oval"/>
          <p:cNvSpPr/>
          <p:nvPr/>
        </p:nvSpPr>
        <p:spPr>
          <a:xfrm>
            <a:off x="9013179" y="1360028"/>
            <a:ext cx="797348" cy="77800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50" name="Line"/>
          <p:cNvSpPr/>
          <p:nvPr/>
        </p:nvSpPr>
        <p:spPr>
          <a:xfrm>
            <a:off x="9794215" y="1749027"/>
            <a:ext cx="797348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  <p:sp>
        <p:nvSpPr>
          <p:cNvPr id="351" name="Release 4"/>
          <p:cNvSpPr txBox="1"/>
          <p:nvPr/>
        </p:nvSpPr>
        <p:spPr>
          <a:xfrm>
            <a:off x="10326019" y="877516"/>
            <a:ext cx="851195" cy="2982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7625" tIns="47625" rIns="47625" bIns="47625" anchor="ctr">
            <a:spAutoFit/>
          </a:bodyPr>
          <a:lstStyle/>
          <a:p>
            <a:r>
              <a:rPr sz="1313"/>
              <a:t>Release 4</a:t>
            </a:r>
          </a:p>
        </p:txBody>
      </p:sp>
      <p:sp>
        <p:nvSpPr>
          <p:cNvPr id="352" name="Line"/>
          <p:cNvSpPr/>
          <p:nvPr/>
        </p:nvSpPr>
        <p:spPr>
          <a:xfrm>
            <a:off x="3525296" y="4627091"/>
            <a:ext cx="78576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7625" tIns="47625" rIns="47625" bIns="47625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2062"/>
          </a:p>
        </p:txBody>
      </p:sp>
    </p:spTree>
    <p:extLst>
      <p:ext uri="{BB962C8B-B14F-4D97-AF65-F5344CB8AC3E}">
        <p14:creationId xmlns:p14="http://schemas.microsoft.com/office/powerpoint/2010/main" val="321834057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R templat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 template</a:t>
            </a:r>
          </a:p>
        </p:txBody>
      </p:sp>
      <p:sp>
        <p:nvSpPr>
          <p:cNvPr id="355" name="A template makes sure you perform key actions in your pull request (when you make a release).…"/>
          <p:cNvSpPr txBox="1">
            <a:spLocks noGrp="1"/>
          </p:cNvSpPr>
          <p:nvPr>
            <p:ph type="body" idx="1"/>
          </p:nvPr>
        </p:nvSpPr>
        <p:spPr>
          <a:xfrm>
            <a:off x="892968" y="1322175"/>
            <a:ext cx="10406063" cy="5893594"/>
          </a:xfrm>
          <a:prstGeom prst="rect">
            <a:avLst/>
          </a:prstGeom>
        </p:spPr>
        <p:txBody>
          <a:bodyPr/>
          <a:lstStyle/>
          <a:p>
            <a:r>
              <a:rPr dirty="0"/>
              <a:t>A template makes sure you perform key actions in your pull request (when you make a release).</a:t>
            </a:r>
          </a:p>
          <a:p>
            <a:r>
              <a:rPr dirty="0"/>
              <a:t>A very important step can be “Merge master into my branch before making pull request”.</a:t>
            </a:r>
          </a:p>
          <a:p>
            <a:r>
              <a:rPr dirty="0"/>
              <a:t>Others like attaching </a:t>
            </a:r>
            <a:r>
              <a:rPr dirty="0" err="1"/>
              <a:t>trello</a:t>
            </a:r>
            <a:r>
              <a:rPr dirty="0"/>
              <a:t> cards</a:t>
            </a:r>
          </a:p>
        </p:txBody>
      </p:sp>
    </p:spTree>
    <p:extLst>
      <p:ext uri="{BB962C8B-B14F-4D97-AF65-F5344CB8AC3E}">
        <p14:creationId xmlns:p14="http://schemas.microsoft.com/office/powerpoint/2010/main" val="1750370225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else to learn?</a:t>
            </a:r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body" idx="1"/>
          </p:nvPr>
        </p:nvSpPr>
        <p:spPr>
          <a:xfrm>
            <a:off x="838200" y="1558637"/>
            <a:ext cx="4198495" cy="2323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dirty="0"/>
              <a:t>CI / CD</a:t>
            </a:r>
            <a:endParaRPr dirty="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Code review 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GitHub Actions</a:t>
            </a:r>
            <a:endParaRPr dirty="0"/>
          </a:p>
        </p:txBody>
      </p:sp>
      <p:pic>
        <p:nvPicPr>
          <p:cNvPr id="250" name="Google Shape;25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2801" y="2300157"/>
            <a:ext cx="6424326" cy="3597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This will be you!</a:t>
            </a:r>
            <a:endParaRPr/>
          </a:p>
        </p:txBody>
      </p:sp>
      <p:pic>
        <p:nvPicPr>
          <p:cNvPr id="257" name="Google Shape;257;p20" descr="Hero.jpg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-10189" b="-10187"/>
          <a:stretch/>
        </p:blipFill>
        <p:spPr>
          <a:xfrm>
            <a:off x="0" y="1222035"/>
            <a:ext cx="12210800" cy="5052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/>
              <a:t>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Plan for the Workshop</a:t>
            </a:r>
            <a:endParaRPr/>
          </a:p>
        </p:txBody>
      </p:sp>
      <p:sp>
        <p:nvSpPr>
          <p:cNvPr id="122" name="Google Shape;122;p3"/>
          <p:cNvSpPr txBox="1">
            <a:spLocks noGrp="1"/>
          </p:cNvSpPr>
          <p:nvPr>
            <p:ph type="body" idx="1"/>
          </p:nvPr>
        </p:nvSpPr>
        <p:spPr>
          <a:xfrm>
            <a:off x="838200" y="1558637"/>
            <a:ext cx="10515600" cy="426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is Git?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What is GitHub?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Basic of Git and GitHub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Some advance features of GitHub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Hands-on practice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What to learn for the future?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Git?</a:t>
            </a:r>
            <a:endParaRPr/>
          </a:p>
        </p:txBody>
      </p:sp>
      <p:sp>
        <p:nvSpPr>
          <p:cNvPr id="129" name="Google Shape;129;p4"/>
          <p:cNvSpPr txBox="1">
            <a:spLocks noGrp="1"/>
          </p:cNvSpPr>
          <p:nvPr>
            <p:ph type="body" idx="1"/>
          </p:nvPr>
        </p:nvSpPr>
        <p:spPr>
          <a:xfrm>
            <a:off x="838200" y="2059380"/>
            <a:ext cx="10515600" cy="187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Git essentially is a </a:t>
            </a:r>
            <a:r>
              <a:rPr lang="en-US" b="1"/>
              <a:t>version-control</a:t>
            </a:r>
            <a:r>
              <a:rPr lang="en-US"/>
              <a:t> system for tracking changes in a file/folder. It stores a complete history of the changes and allows you to revert any of these changes easily.</a:t>
            </a:r>
            <a:endParaRPr/>
          </a:p>
        </p:txBody>
      </p:sp>
      <p:pic>
        <p:nvPicPr>
          <p:cNvPr id="130" name="Google Shape;130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2449" y="4136736"/>
            <a:ext cx="4479030" cy="1870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Quattrocento Sans"/>
              <a:buNone/>
            </a:pPr>
            <a:r>
              <a:rPr lang="en-US">
                <a:latin typeface="Quattrocento Sans"/>
                <a:ea typeface="Quattrocento Sans"/>
                <a:cs typeface="Quattrocento Sans"/>
                <a:sym typeface="Quattrocento Sans"/>
              </a:rPr>
              <a:t>Version Control</a:t>
            </a:r>
            <a:endParaRPr/>
          </a:p>
        </p:txBody>
      </p:sp>
      <p:pic>
        <p:nvPicPr>
          <p:cNvPr id="137" name="Google Shape;137;p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0838" y="1462100"/>
            <a:ext cx="4426918" cy="4519146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5"/>
          <p:cNvSpPr txBox="1">
            <a:spLocks noGrp="1"/>
          </p:cNvSpPr>
          <p:nvPr>
            <p:ph type="body" idx="1"/>
          </p:nvPr>
        </p:nvSpPr>
        <p:spPr>
          <a:xfrm>
            <a:off x="685800" y="2412175"/>
            <a:ext cx="6139543" cy="203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Version control helps teams to track every individual change made by every contributor and helps prevent concurrent work from conflicting.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88314" y="2952676"/>
            <a:ext cx="5521739" cy="310597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GitHub?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6" name="Google Shape;146;p6"/>
          <p:cNvSpPr txBox="1">
            <a:spLocks noGrp="1"/>
          </p:cNvSpPr>
          <p:nvPr>
            <p:ph type="body" idx="1"/>
          </p:nvPr>
        </p:nvSpPr>
        <p:spPr>
          <a:xfrm>
            <a:off x="838200" y="1558638"/>
            <a:ext cx="10515600" cy="249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GitHub is a Git repository hosting service. It always you to share your work with other developers around the world or just within your team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It also has many of its own feature like fork, pull request, access control etc.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Basics of Git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3" name="Google Shape;153;p7"/>
          <p:cNvSpPr txBox="1">
            <a:spLocks noGrp="1"/>
          </p:cNvSpPr>
          <p:nvPr>
            <p:ph type="body" idx="1"/>
          </p:nvPr>
        </p:nvSpPr>
        <p:spPr>
          <a:xfrm>
            <a:off x="838200" y="1558637"/>
            <a:ext cx="10515600" cy="426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Repository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Commit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/>
              <a:t>Branch</a:t>
            </a:r>
            <a:endParaRPr/>
          </a:p>
          <a:p>
            <a:pPr marL="228600" lvl="0" indent="-25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endParaRPr sz="3200"/>
          </a:p>
        </p:txBody>
      </p:sp>
      <p:pic>
        <p:nvPicPr>
          <p:cNvPr id="154" name="Google Shape;154;p7"/>
          <p:cNvPicPr preferRelativeResize="0"/>
          <p:nvPr/>
        </p:nvPicPr>
        <p:blipFill rotWithShape="1">
          <a:blip r:embed="rId3">
            <a:alphaModFix/>
          </a:blip>
          <a:srcRect b="20419"/>
          <a:stretch/>
        </p:blipFill>
        <p:spPr>
          <a:xfrm>
            <a:off x="7255238" y="1558637"/>
            <a:ext cx="4377127" cy="348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22155" y="2061968"/>
            <a:ext cx="5402705" cy="394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8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006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What is a Repository?</a:t>
            </a:r>
            <a:endParaRPr/>
          </a:p>
        </p:txBody>
      </p:sp>
      <p:sp>
        <p:nvSpPr>
          <p:cNvPr id="162" name="Google Shape;162;p8"/>
          <p:cNvSpPr txBox="1">
            <a:spLocks noGrp="1"/>
          </p:cNvSpPr>
          <p:nvPr>
            <p:ph type="body" idx="1"/>
          </p:nvPr>
        </p:nvSpPr>
        <p:spPr>
          <a:xfrm>
            <a:off x="838200" y="1558637"/>
            <a:ext cx="10515600" cy="4260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A repository is nothing but a storage location for your code base.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There are 2 kinds of repositories: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Local 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Remote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705</Words>
  <Application>Microsoft Macintosh PowerPoint</Application>
  <PresentationFormat>Widescreen</PresentationFormat>
  <Paragraphs>158</Paragraphs>
  <Slides>34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Quattrocento Sans</vt:lpstr>
      <vt:lpstr>Calibri</vt:lpstr>
      <vt:lpstr>Arial</vt:lpstr>
      <vt:lpstr>Office Theme</vt:lpstr>
      <vt:lpstr>PowerPoint Presentation</vt:lpstr>
      <vt:lpstr>Introduction </vt:lpstr>
      <vt:lpstr>Tools </vt:lpstr>
      <vt:lpstr>Plan for the Workshop</vt:lpstr>
      <vt:lpstr>What is Git?</vt:lpstr>
      <vt:lpstr>Version Control</vt:lpstr>
      <vt:lpstr>What is GitHub?</vt:lpstr>
      <vt:lpstr>Basics of Git</vt:lpstr>
      <vt:lpstr>What is a Repository?</vt:lpstr>
      <vt:lpstr>What is a Commit?</vt:lpstr>
      <vt:lpstr>What is a Branch?</vt:lpstr>
      <vt:lpstr>What is a Branch?</vt:lpstr>
      <vt:lpstr>Basics of GitHub</vt:lpstr>
      <vt:lpstr>What is Cloning?</vt:lpstr>
      <vt:lpstr>What is Git push?</vt:lpstr>
      <vt:lpstr>What is Git pull?</vt:lpstr>
      <vt:lpstr>What is a fork?</vt:lpstr>
      <vt:lpstr>Advance feature: Pull Request</vt:lpstr>
      <vt:lpstr>Time for some hands-on practice</vt:lpstr>
      <vt:lpstr>Now for the harder stuff</vt:lpstr>
      <vt:lpstr>Branching Techniques</vt:lpstr>
      <vt:lpstr>Git feature flow</vt:lpstr>
      <vt:lpstr>What is a network graph?</vt:lpstr>
      <vt:lpstr>Smash it all in master</vt:lpstr>
      <vt:lpstr>Git feature flow (solo dev)</vt:lpstr>
      <vt:lpstr>Git feature flow (team)</vt:lpstr>
      <vt:lpstr>Merge Conflict</vt:lpstr>
      <vt:lpstr>Merge Conflict</vt:lpstr>
      <vt:lpstr>There can be a lot going on</vt:lpstr>
      <vt:lpstr>Git feature flow (team)</vt:lpstr>
      <vt:lpstr>PR template</vt:lpstr>
      <vt:lpstr>What else to learn?</vt:lpstr>
      <vt:lpstr>This will be you!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Jay Janarthana</dc:creator>
  <cp:lastModifiedBy>Pankaj Ghodla</cp:lastModifiedBy>
  <cp:revision>6</cp:revision>
  <dcterms:created xsi:type="dcterms:W3CDTF">2015-11-28T01:04:47Z</dcterms:created>
  <dcterms:modified xsi:type="dcterms:W3CDTF">2020-05-30T00:57:53Z</dcterms:modified>
</cp:coreProperties>
</file>